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61" r:id="rId3"/>
    <p:sldId id="263" r:id="rId4"/>
    <p:sldId id="265" r:id="rId5"/>
    <p:sldId id="264" r:id="rId6"/>
    <p:sldId id="266" r:id="rId7"/>
    <p:sldId id="267" r:id="rId8"/>
    <p:sldId id="269" r:id="rId9"/>
    <p:sldId id="270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2" r:id="rId21"/>
    <p:sldId id="283" r:id="rId22"/>
    <p:sldId id="284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AD06-49D3-4F04-9437-FEF205B7581F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544E8-26F7-443D-ACB7-54896CC72F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70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C2CC83-27F3-40C9-9A1B-1C9B95709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5CE4B8A-481D-4159-BF05-7E48C3AC5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FA09C7-2763-45E9-ACCD-85CE85FB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6AEB94-6673-4E69-91B4-DE6F841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36FF16-78E4-4CAC-AE35-BED7E807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26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47E2C8-75AB-42E9-A6D9-D3AF8B0F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3E857B0-4143-4400-AE8C-859ABA6CB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449A9D-C65E-46A9-BCFC-84AE73DB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9DB380-ED45-480E-9A91-4B6854F9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C2D673-1FB2-4BCA-A470-293B3E67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6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C862F9D-B5AE-468F-BC0A-7BD5ECED6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913D0E0-0E00-4D31-9A26-D0B8F2811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9FA0C5-9566-4C79-8D75-9B366A73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08A37E-822B-473C-97A3-A5D3E2DC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67CC8C-6F19-4065-8C67-66EEC041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65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B9B8C6-4FC0-4EB7-B46A-176C3C2D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08BF07-CD4F-4340-B54F-CAF97BD22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5FB148-6E8A-4FDF-B9B9-A967D915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C0A420-BFF1-4B0F-8E32-96A1FBFD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25E4B7-425E-4B39-B0B2-CE2E22C8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61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F4EF3F-B055-4746-A69F-FA1356D5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167EF8-AB62-40E2-99AA-8D121EA12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C5E0F0-CEE7-4089-A0C5-253BCCE5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41AB4C-C2D0-4A88-8AFF-D635E528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0C2A0A-0BED-4A68-B92B-8AA10B1D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96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563861-F58B-41B0-8444-192A6075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A32C50-06D0-4F5C-B4A7-2D1B2F603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DE7581-26A2-417E-B5A5-B1FFD11C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5AE09A0-40F1-4F13-8E8B-2E84621C8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6CAA0E6-EB1A-492A-BEDF-7796F281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B6F06E-F2C1-4AE3-B40B-AB39725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38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F11ECB-ADDC-4ED5-989A-DCB99D7D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B9CB09-4C42-4D3A-BC6C-BDFCDD483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258D885-A4CE-4B43-B60D-17340C518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DBC578-624B-4BD8-B713-98EA78566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F36B183-EBE0-4FF0-A77E-3F13444D4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A6CEC2F-8928-4B35-9078-3C100067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B5A77AE-AC70-4202-9EF0-35379560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BED40F9-E4E1-4982-ABDB-B32A8F2C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17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102A2A-5F1E-4F13-AF33-4298EF30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B9E9B08-DD6E-4D0A-8970-FD91B605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C419FC8-DC3B-491D-B9DB-68887281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0619283-D07A-4F4D-8BE7-E90B2719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75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7387364-BA92-482F-9580-7EA93FB0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1DCA0D2-8C0F-49C3-A84F-956DFAFD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32C34A-AEBD-4634-B969-91524227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868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627A2D-205B-442A-9FEA-69659FE1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7A103F-1583-4928-9A1F-E745350B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0EA3B2-F7AE-497D-8861-52515AEFA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140DBA-CC0A-4946-BE5D-5256A809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79B142-5AD5-4295-9026-E8116FB9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D553C62-8A48-4C8C-BC38-6E2E02F3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00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C178E9-E8FE-4674-999C-E7ABDDF5F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16A4D2A-C82D-4958-8805-AC680517C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4569883-5DA4-4031-AC22-080F4BC9C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2E55671-2271-4B9C-9453-028582A1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8EC2A35-F1D6-422A-9751-5CC20A1A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3539B7-750B-4B0C-9064-05C86D6C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70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1383F03-2402-4908-8296-B3DBDE73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55E87E1-DB11-4706-B06D-EA9C06F21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0663B6-EC01-4026-ACF1-A216761F0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2D6F8-B221-48EE-BA14-4CC0BC985909}" type="datetimeFigureOut">
              <a:rPr lang="pl-PL" smtClean="0"/>
              <a:t>13.12.2019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8D466D-BB3E-47CC-A07B-261121D27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29CCAC-9A64-4949-8B6B-E1E14F0B3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9447C-9278-4A1C-80C1-04D382A1BA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64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microsoft.com/office/2007/relationships/hdphoto" Target="../media/hdphoto13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14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microsoft.com/office/2007/relationships/hdphoto" Target="../media/hdphoto16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microsoft.com/office/2007/relationships/hdphoto" Target="../media/hdphoto17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microsoft.com/office/2007/relationships/hdphoto" Target="../media/hdphoto19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microsoft.com/office/2007/relationships/hdphoto" Target="../media/hdphoto20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microsoft.com/office/2007/relationships/hdphoto" Target="../media/hdphoto21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microsoft.com/office/2007/relationships/hdphoto" Target="../media/hdphoto22.wdp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microsoft.com/office/2007/relationships/hdphoto" Target="../media/hdphoto23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microsoft.com/office/2007/relationships/hdphoto" Target="../media/hdphoto24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microsoft.com/office/2007/relationships/hdphoto" Target="../media/hdphoto25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46EEDA0-7018-40FE-92FD-B9AC3CD93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6C32BC8-E847-4E18-94F8-34F4E631EDBF}"/>
              </a:ext>
            </a:extLst>
          </p:cNvPr>
          <p:cNvSpPr txBox="1"/>
          <p:nvPr/>
        </p:nvSpPr>
        <p:spPr>
          <a:xfrm>
            <a:off x="1511643" y="1210964"/>
            <a:ext cx="91687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Christmas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traditions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</a:p>
          <a:p>
            <a:pPr algn="ctr"/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in </a:t>
            </a:r>
          </a:p>
          <a:p>
            <a:pPr algn="ctr"/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Poland</a:t>
            </a:r>
          </a:p>
        </p:txBody>
      </p:sp>
      <p:pic>
        <p:nvPicPr>
          <p:cNvPr id="9" name="GOLEC uORKIESTRA - Przybieżeli do Betlejem">
            <a:hlinkClick r:id="" action="ppaction://media"/>
            <a:extLst>
              <a:ext uri="{FF2B5EF4-FFF2-40B4-BE49-F238E27FC236}">
                <a16:creationId xmlns:a16="http://schemas.microsoft.com/office/drawing/2014/main" id="{60348FE3-FFDE-45D4-9DCD-910CF9DEF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-110010"/>
            <a:ext cx="609600" cy="609600"/>
          </a:xfrm>
          <a:prstGeom prst="rect">
            <a:avLst/>
          </a:prstGeom>
        </p:spPr>
      </p:pic>
      <p:pic>
        <p:nvPicPr>
          <p:cNvPr id="11" name="Dźwięk 10">
            <a:hlinkClick r:id="" action="ppaction://media"/>
            <a:extLst>
              <a:ext uri="{FF2B5EF4-FFF2-40B4-BE49-F238E27FC236}">
                <a16:creationId xmlns:a16="http://schemas.microsoft.com/office/drawing/2014/main" id="{5D677B1B-E4CE-46A1-A9B1-62BA384422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31">
        <p:dissolve/>
      </p:transition>
    </mc:Choice>
    <mc:Fallback xmlns="">
      <p:transition spd="slow" advTm="483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44E055A5-B065-4742-95A1-A4E5B806E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4A6A89F-C14A-3A48-AE54-EC6D76DE5B68}"/>
              </a:ext>
            </a:extLst>
          </p:cNvPr>
          <p:cNvSpPr txBox="1"/>
          <p:nvPr/>
        </p:nvSpPr>
        <p:spPr>
          <a:xfrm>
            <a:off x="543697" y="2459503"/>
            <a:ext cx="11355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Carol in Poland means above all a religious song, thematically related to the birth of Christ.</a:t>
            </a:r>
            <a:endParaRPr lang="pl-PL" sz="4000" dirty="0">
              <a:solidFill>
                <a:schemeClr val="bg1"/>
              </a:solidFill>
              <a:latin typeface="Rockwell Extra Bold" panose="02060903040505020403" pitchFamily="18" charset="0"/>
              <a:ea typeface="Rockwell Nova Extra Bold" panose="02000000000000000000" pitchFamily="2" charset="0"/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DD3B94A4-3EFE-4745-9009-D659B21A3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795">
        <p:dissolve/>
      </p:transition>
    </mc:Choice>
    <mc:Fallback xmlns="">
      <p:transition spd="slow" advTm="77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D198E673-A918-954A-BC9B-66BCE3F00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7"/>
            <a:ext cx="12192000" cy="685461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0684DAF-559E-EE42-BB60-AF1FEE8C20C1}"/>
              </a:ext>
            </a:extLst>
          </p:cNvPr>
          <p:cNvSpPr txBox="1"/>
          <p:nvPr/>
        </p:nvSpPr>
        <p:spPr>
          <a:xfrm>
            <a:off x="501952" y="1534479"/>
            <a:ext cx="111880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The oldest Polish Christmas carol "</a:t>
            </a:r>
            <a:r>
              <a:rPr lang="en-US" sz="4000" dirty="0" err="1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Zdrów</a:t>
            </a:r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 be king angel".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The most traditional Polish carol is "God is born".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However, the most famous in the world is "Silent Night"</a:t>
            </a:r>
            <a:endParaRPr lang="pl-PL" sz="4000" dirty="0">
              <a:solidFill>
                <a:schemeClr val="bg1"/>
              </a:solidFill>
              <a:latin typeface="Rockwell Extra Bold" panose="02060903040505020403" pitchFamily="18" charset="0"/>
              <a:ea typeface="Rockwell Nova Extra Bold" panose="02000000000000000000" pitchFamily="2" charset="0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CFCE1858-E24A-4F45-BA66-85591F3A7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371">
        <p:dissolve/>
      </p:transition>
    </mc:Choice>
    <mc:Fallback xmlns="">
      <p:transition spd="slow" advTm="937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F632DC1E-3977-8245-83D9-EBBC791C1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30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A2912C0-C130-BD4E-9865-0B14FA4C9A89}"/>
              </a:ext>
            </a:extLst>
          </p:cNvPr>
          <p:cNvSpPr txBox="1"/>
          <p:nvPr/>
        </p:nvSpPr>
        <p:spPr>
          <a:xfrm>
            <a:off x="8826500" y="1127276"/>
            <a:ext cx="2882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  <a:ea typeface="Rockwell Nova Extra Bold" panose="02000000000000000000" pitchFamily="2" charset="0"/>
              </a:rPr>
              <a:t>Cribs</a:t>
            </a:r>
            <a:endParaRPr lang="pl-PL" sz="6000" dirty="0">
              <a:solidFill>
                <a:schemeClr val="bg1"/>
              </a:solidFill>
              <a:latin typeface="Rockwell Extra Bold" panose="02060903040505020403" pitchFamily="18" charset="0"/>
              <a:ea typeface="Rockwell Nova Extra Bold" panose="02000000000000000000" pitchFamily="2" charset="0"/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7C46A397-5BCD-4A9E-9913-D44374C73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774">
        <p:dissolve/>
      </p:transition>
    </mc:Choice>
    <mc:Fallback xmlns="">
      <p:transition spd="slow" advTm="477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5006ED59-56E1-8C4E-84B5-068B8B406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0DE3A56-719F-7946-B584-04FCD5538040}"/>
              </a:ext>
            </a:extLst>
          </p:cNvPr>
          <p:cNvSpPr txBox="1"/>
          <p:nvPr/>
        </p:nvSpPr>
        <p:spPr>
          <a:xfrm>
            <a:off x="963990" y="2459504"/>
            <a:ext cx="10264019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Polish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nativity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scenes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come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from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Italy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and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came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to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us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together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with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Franciscan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order.  </a:t>
            </a: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C7F5C968-E3BE-43F4-A322-FD37CA8B5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55">
        <p:dissolve/>
      </p:transition>
    </mc:Choice>
    <mc:Fallback xmlns="">
      <p:transition spd="slow" advTm="72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D7440CE2-6B62-F341-B8FA-D4205C52D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284BA43-FC95-B948-8FFF-F8CBA2D73F66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D84CCC-825D-3941-94FF-2211F334F309}"/>
              </a:ext>
            </a:extLst>
          </p:cNvPr>
          <p:cNvSpPr txBox="1"/>
          <p:nvPr/>
        </p:nvSpPr>
        <p:spPr>
          <a:xfrm>
            <a:off x="320075" y="305068"/>
            <a:ext cx="115518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Among the many traditions of Polish cribs, the so-called Cracow cribs, valued and known since the 19th century. Since 1927 there has even been a tradition of competition for the most beautiful copy of it. The annual exhibition of these cribs takes place near the Adam Mickiewicz monument on the Krakow Market Square.</a:t>
            </a:r>
            <a:endParaRPr lang="pl-PL" sz="4000" dirty="0">
              <a:solidFill>
                <a:schemeClr val="bg1"/>
              </a:solidFill>
              <a:latin typeface="Rockwell Nova Extra Bold" panose="02060903020205020403" pitchFamily="18" charset="0"/>
            </a:endParaRP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12C1A709-1BA1-4201-8EB4-DD1E39CC6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993">
        <p:dissolve/>
      </p:transition>
    </mc:Choice>
    <mc:Fallback xmlns="">
      <p:transition spd="slow" advTm="1399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73313F72-3E68-B245-95FD-A787CF3D3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F1D25CD-9E7E-E74E-AB0B-81D255452786}"/>
              </a:ext>
            </a:extLst>
          </p:cNvPr>
          <p:cNvSpPr txBox="1"/>
          <p:nvPr/>
        </p:nvSpPr>
        <p:spPr>
          <a:xfrm>
            <a:off x="0" y="390872"/>
            <a:ext cx="5527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Christmas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wafer</a:t>
            </a:r>
            <a:endParaRPr lang="pl-PL" sz="6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8526F8E7-4841-4E9D-9148-314D9EDFB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22">
        <p:dissolve/>
      </p:transition>
    </mc:Choice>
    <mc:Fallback xmlns="">
      <p:transition spd="slow" advTm="502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ED60B5B3-5E3D-8A49-B079-DA7643879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5F864E7-61DE-7944-A6DB-51E17B305E47}"/>
              </a:ext>
            </a:extLst>
          </p:cNvPr>
          <p:cNvSpPr txBox="1"/>
          <p:nvPr/>
        </p:nvSpPr>
        <p:spPr>
          <a:xfrm>
            <a:off x="255373" y="1210962"/>
            <a:ext cx="119366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ckwell Extra Bold" panose="02060903040505020403" pitchFamily="18" charset="0"/>
              </a:rPr>
              <a:t>Traditionally, eating a Christmas Eve supper is preceded by sharing a white wafer, which is very thin, unleavened bread. We share our wishes by sharing the wafer. A broken, white wafer is a beautiful sign, expressing the love and unity of Christmas Eve participants.</a:t>
            </a:r>
            <a:endParaRPr lang="pl-PL" sz="36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2D0FC44C-583F-47E4-B632-367161D40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982">
        <p:dissolve/>
      </p:transition>
    </mc:Choice>
    <mc:Fallback xmlns="">
      <p:transition spd="slow" advTm="1198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BA341E09-0BC0-F543-830D-31373E715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568F013-8583-C046-9D74-EBEB81D691B0}"/>
              </a:ext>
            </a:extLst>
          </p:cNvPr>
          <p:cNvSpPr txBox="1"/>
          <p:nvPr/>
        </p:nvSpPr>
        <p:spPr>
          <a:xfrm>
            <a:off x="1342572" y="612844"/>
            <a:ext cx="96761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It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not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known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exactly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when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and in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what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circumstances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this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tradition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took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root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in Poland. 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oldest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mention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of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this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practice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in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Polish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families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comes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from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late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18th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century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 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Today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only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Polish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custom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50560031-97BF-4F2E-86D6-FB0BD1152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764">
        <p:dissolve/>
      </p:transition>
    </mc:Choice>
    <mc:Fallback xmlns="">
      <p:transition spd="slow" advTm="976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85ACA896-CFEA-004E-ACF9-1C609AF77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E87F381-BDB2-FE43-8B8D-1B24438BB817}"/>
              </a:ext>
            </a:extLst>
          </p:cNvPr>
          <p:cNvSpPr txBox="1"/>
          <p:nvPr/>
        </p:nvSpPr>
        <p:spPr>
          <a:xfrm>
            <a:off x="9160933" y="1002695"/>
            <a:ext cx="3031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Eve</a:t>
            </a:r>
            <a:endParaRPr lang="pl-PL" sz="6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845A643A-0AC2-4B72-82FE-61E8034B5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95">
        <p:dissolve/>
      </p:transition>
    </mc:Choice>
    <mc:Fallback xmlns="">
      <p:transition spd="slow" advTm="49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B7CB406B-AD10-FF47-80FC-29F23497C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70BB7F0-899B-5C4E-9CCD-EB63F3D6491D}"/>
              </a:ext>
            </a:extLst>
          </p:cNvPr>
          <p:cNvSpPr txBox="1"/>
          <p:nvPr/>
        </p:nvSpPr>
        <p:spPr>
          <a:xfrm>
            <a:off x="286656" y="612844"/>
            <a:ext cx="116186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Christmas Eve is the day preceding Christmas.</a:t>
            </a:r>
            <a:b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On Christmas Eve we gather in a group of relatives to expect the coming of Jesus. Polish tradition requires that people sit at the supper when the first star in the sky shines. This star is a symbol of the Star of Bethlehem.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055EC2CB-5ACC-4F49-9435-CB9952A4C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49">
        <p:dissolve/>
      </p:transition>
    </mc:Choice>
    <mc:Fallback xmlns="">
      <p:transition spd="slow" advTm="1304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FEB5A80-1A4E-44BA-8E72-82D7B2C95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6557" cy="68580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00BDCD4-D8C1-4113-BD0D-9064EE99F14F}"/>
              </a:ext>
            </a:extLst>
          </p:cNvPr>
          <p:cNvSpPr txBox="1"/>
          <p:nvPr/>
        </p:nvSpPr>
        <p:spPr>
          <a:xfrm>
            <a:off x="6907426" y="1037968"/>
            <a:ext cx="502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err="1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Christmas</a:t>
            </a:r>
            <a:r>
              <a:rPr lang="pl-PL" sz="6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 </a:t>
            </a:r>
          </a:p>
          <a:p>
            <a:pPr algn="ctr"/>
            <a:r>
              <a:rPr lang="pl-PL" sz="6000" dirty="0" err="1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tree</a:t>
            </a:r>
            <a:endParaRPr lang="pl-PL" sz="6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id="{2FFDAC06-5991-4129-922D-36D5A29AF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52">
        <p:dissolve/>
      </p:transition>
    </mc:Choice>
    <mc:Fallback xmlns="">
      <p:transition spd="slow" advTm="515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6E886502-293D-134C-AB2C-AA8B4C5B1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16C1585-20A3-024C-8FF8-D914247A7C0C}"/>
              </a:ext>
            </a:extLst>
          </p:cNvPr>
          <p:cNvSpPr txBox="1"/>
          <p:nvPr/>
        </p:nvSpPr>
        <p:spPr>
          <a:xfrm>
            <a:off x="688382" y="1490008"/>
            <a:ext cx="11127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It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customary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to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leave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free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tableware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for a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possible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guest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,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or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symbolically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for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Christ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00C430C5-D6B3-42A1-885C-3703BFBB7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971">
        <p:dissolve/>
      </p:transition>
    </mc:Choice>
    <mc:Fallback xmlns="">
      <p:transition spd="slow" advTm="797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1E1E8282-F306-6E48-A13C-212541CDE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A0CA291-CE00-9D4D-BB3B-64A48E79BFC0}"/>
              </a:ext>
            </a:extLst>
          </p:cNvPr>
          <p:cNvSpPr txBox="1"/>
          <p:nvPr/>
        </p:nvSpPr>
        <p:spPr>
          <a:xfrm>
            <a:off x="6808573" y="0"/>
            <a:ext cx="5383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Christmas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Eve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dinner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EB872C63-6C67-475B-8FC2-02621A774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3">
        <p:dissolve/>
      </p:transition>
    </mc:Choice>
    <mc:Fallback xmlns="">
      <p:transition spd="slow" advTm="521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16BB9D73-45F5-4346-8B1F-A5EB46D9C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CCCD8E1-2171-524E-B1D1-238F9DA66128}"/>
              </a:ext>
            </a:extLst>
          </p:cNvPr>
          <p:cNvSpPr txBox="1"/>
          <p:nvPr/>
        </p:nvSpPr>
        <p:spPr>
          <a:xfrm>
            <a:off x="471715" y="1843950"/>
            <a:ext cx="117202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At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beginning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of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Christmas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Eve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supper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, a Gospel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passage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read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about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birth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of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Jesus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  Then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everyone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shares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wafer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and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wishes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each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other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2623540F-1E1C-44DE-B4A4-5C6919E3A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810">
        <p:dissolve/>
      </p:transition>
    </mc:Choice>
    <mc:Fallback xmlns="">
      <p:transition spd="slow" advTm="881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2D4A6D7F-BA3A-BD4E-BE15-D148A11E5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81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B3791CF-9FCB-1741-B558-DFFFAD151A18}"/>
              </a:ext>
            </a:extLst>
          </p:cNvPr>
          <p:cNvSpPr txBox="1"/>
          <p:nvPr/>
        </p:nvSpPr>
        <p:spPr>
          <a:xfrm>
            <a:off x="1196824" y="2452859"/>
            <a:ext cx="9774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Generally, 7, 9 or 12 dishes are prepared.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2782DC5-DD31-4610-8E5A-80E7C692E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17">
        <p:dissolve/>
      </p:transition>
    </mc:Choice>
    <mc:Fallback xmlns="">
      <p:transition spd="slow" advTm="561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BFCE2406-4968-2648-AC33-C68D7B004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514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3E4F8F4-5530-1742-BD11-19D95EFAF47C}"/>
              </a:ext>
            </a:extLst>
          </p:cNvPr>
          <p:cNvSpPr txBox="1"/>
          <p:nvPr/>
        </p:nvSpPr>
        <p:spPr>
          <a:xfrm>
            <a:off x="2623621" y="1276682"/>
            <a:ext cx="73248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Hay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put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under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tablecloth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 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This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a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reference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to the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crib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where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,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according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to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tradition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, the Lord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Jesus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was </a:t>
            </a:r>
            <a:r>
              <a:rPr lang="pl-PL" sz="4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born</a:t>
            </a:r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.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DFE2C164-9460-4D76-9731-3BA0416DA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3"/>
    </mc:Choice>
    <mc:Fallback xmlns="">
      <p:transition spd="slow" advTm="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3F92CB48-DDDE-C544-A731-CD688857E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94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F42623D-E3B3-5A4E-B7EF-DE3E55CA0CA5}"/>
              </a:ext>
            </a:extLst>
          </p:cNvPr>
          <p:cNvSpPr txBox="1"/>
          <p:nvPr/>
        </p:nvSpPr>
        <p:spPr>
          <a:xfrm>
            <a:off x="5181600" y="2514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82FC95B-FF68-2940-9CBF-FF1ABB8572A2}"/>
              </a:ext>
            </a:extLst>
          </p:cNvPr>
          <p:cNvSpPr txBox="1"/>
          <p:nvPr/>
        </p:nvSpPr>
        <p:spPr>
          <a:xfrm>
            <a:off x="-578577" y="612318"/>
            <a:ext cx="63387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Thank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you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for </a:t>
            </a:r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your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attention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!</a:t>
            </a:r>
          </a:p>
          <a:p>
            <a:pPr algn="ctr"/>
            <a:endParaRPr lang="pl-PL" sz="6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  <a:p>
            <a:pPr algn="ctr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Merry</a:t>
            </a:r>
            <a:endParaRPr lang="pl-PL" sz="6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  <a:p>
            <a:pPr algn="ctr"/>
            <a:r>
              <a:rPr lang="pl-PL" sz="6000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Christmas</a:t>
            </a:r>
            <a:r>
              <a:rPr lang="pl-PL" sz="6000" dirty="0">
                <a:solidFill>
                  <a:schemeClr val="bg1"/>
                </a:solidFill>
                <a:latin typeface="Rockwell Extra Bold" panose="02060903040505020403" pitchFamily="18" charset="0"/>
              </a:rPr>
              <a:t>!</a:t>
            </a:r>
            <a:endParaRPr lang="pl-PL" sz="6000" dirty="0">
              <a:solidFill>
                <a:schemeClr val="bg1"/>
              </a:solidFill>
              <a:latin typeface="Rockwell Nova Extra Bold" panose="02060903020205020403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F158072-F865-4650-81DD-8A02BA34B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3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214">
        <p:dissolve/>
      </p:transition>
    </mc:Choice>
    <mc:Fallback xmlns="">
      <p:transition spd="slow" advTm="521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0EFC2B-D1A0-4041-9110-AC3B99A12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685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4BA6982-130E-4FE2-A666-CF77BAAEB831}"/>
              </a:ext>
            </a:extLst>
          </p:cNvPr>
          <p:cNvSpPr txBox="1"/>
          <p:nvPr/>
        </p:nvSpPr>
        <p:spPr>
          <a:xfrm>
            <a:off x="1258329" y="2391075"/>
            <a:ext cx="9279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Christmas trees are one of the customs most associated with holidays. We put them at home and decorate them.</a:t>
            </a:r>
            <a:endParaRPr lang="pl-PL" sz="4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389FC114-0981-48EB-93C3-E0BCC68D6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506">
        <p:dissolve/>
      </p:transition>
    </mc:Choice>
    <mc:Fallback xmlns="">
      <p:transition spd="slow" advTm="850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B729E7B-A552-4C7A-95C5-E7EEC4170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465578B-8A6B-429D-BF9A-7A9CD34E5335}"/>
              </a:ext>
            </a:extLst>
          </p:cNvPr>
          <p:cNvSpPr txBox="1"/>
          <p:nvPr/>
        </p:nvSpPr>
        <p:spPr>
          <a:xfrm>
            <a:off x="1359244" y="2052873"/>
            <a:ext cx="91687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In the 19th century, a star began to be placed on the top of the fire that reminds us of the Bethlehem star.</a:t>
            </a:r>
            <a:endParaRPr lang="pl-PL" sz="4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D6D0EE22-59E0-4432-A922-1948325D1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98">
        <p:dissolve/>
      </p:transition>
    </mc:Choice>
    <mc:Fallback xmlns="">
      <p:transition spd="slow" advTm="709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2E74548-B8D1-45E6-9E34-64434640E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3BF611D-106A-422B-A942-529860D93B47}"/>
              </a:ext>
            </a:extLst>
          </p:cNvPr>
          <p:cNvSpPr txBox="1"/>
          <p:nvPr/>
        </p:nvSpPr>
        <p:spPr>
          <a:xfrm>
            <a:off x="2123302" y="1241897"/>
            <a:ext cx="7945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We</a:t>
            </a:r>
            <a:r>
              <a:rPr lang="en-US" sz="4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 do not dress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Christmas trees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until Christmas Eve.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However, to light the lamps,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you have to wait for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</a:rPr>
              <a:t>the first star to appear in the sky.</a:t>
            </a:r>
            <a:endParaRPr lang="pl-PL" sz="4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7A1633F7-8119-450B-A3B8-8AB7A3300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750">
        <p:dissolve/>
      </p:transition>
    </mc:Choice>
    <mc:Fallback xmlns="">
      <p:transition spd="slow" advTm="775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510AA7D-2FF2-4E38-B797-CF2057EDF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26BE5AA-98B1-E141-B53D-85EE8969FCD1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98DFF5E-F1BE-6F4C-AB91-CB588B14F356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790DE94-7C3E-1247-A610-2154255FA00D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6A9C27B-59E9-5F40-8DD5-5E54C2162156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5F46DA5-C16C-FC44-B6C6-52A86244D2AA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37A48D2-9938-9546-A5E4-839784F5F5C1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12E595B-C8F9-D04E-839D-0E61C50C39CD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7A4195F-CEEA-6F4A-9031-6C8D70B4CE5F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1BCE149-2AD4-1445-93C2-36B661CEB0A6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4AB3F73-9FCC-534E-A931-C9708372B4F8}"/>
              </a:ext>
            </a:extLst>
          </p:cNvPr>
          <p:cNvSpPr txBox="1"/>
          <p:nvPr/>
        </p:nvSpPr>
        <p:spPr>
          <a:xfrm rot="10800000" flipV="1">
            <a:off x="366485" y="938208"/>
            <a:ext cx="512475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pl-PL" sz="6000">
                <a:solidFill>
                  <a:schemeClr val="bg1"/>
                </a:solidFill>
                <a:latin typeface="Rockwell Extra Bold" panose="02060903040505020403" pitchFamily="18" charset="0"/>
              </a:rPr>
              <a:t>Presents</a:t>
            </a:r>
          </a:p>
        </p:txBody>
      </p:sp>
      <p:pic>
        <p:nvPicPr>
          <p:cNvPr id="16" name="Dźwięk 15">
            <a:hlinkClick r:id="" action="ppaction://media"/>
            <a:extLst>
              <a:ext uri="{FF2B5EF4-FFF2-40B4-BE49-F238E27FC236}">
                <a16:creationId xmlns:a16="http://schemas.microsoft.com/office/drawing/2014/main" id="{412C29A1-A54D-41C2-A5FF-4BEBE1198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464">
        <p:dissolve/>
      </p:transition>
    </mc:Choice>
    <mc:Fallback xmlns="">
      <p:transition spd="slow" advTm="446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8367002-BF89-4211-B3E4-33E4E5CE2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C49F15F-71FD-C045-89A9-2605AAE5ADBE}"/>
              </a:ext>
            </a:extLst>
          </p:cNvPr>
          <p:cNvSpPr txBox="1"/>
          <p:nvPr/>
        </p:nvSpPr>
        <p:spPr>
          <a:xfrm>
            <a:off x="387048" y="1228397"/>
            <a:ext cx="114179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The custom of</a:t>
            </a:r>
            <a:r>
              <a:rPr lang="pl-PL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b="1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exchanging</a:t>
            </a:r>
            <a:r>
              <a:rPr lang="pl-PL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presents (especially to children)</a:t>
            </a:r>
            <a:r>
              <a:rPr lang="pl-PL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r>
              <a:rPr lang="pl-PL" sz="4000" b="1" dirty="0" err="1">
                <a:solidFill>
                  <a:schemeClr val="bg1"/>
                </a:solidFill>
                <a:latin typeface="Rockwell Extra Bold" panose="02060903040505020403" pitchFamily="18" charset="0"/>
              </a:rPr>
              <a:t>is</a:t>
            </a:r>
            <a:r>
              <a:rPr lang="en-US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 associated with the life of Saint Nicholas.</a:t>
            </a:r>
            <a:r>
              <a:rPr lang="pl-PL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His extraordinary generosity, care for the poor, have become a symbol of love for each neighbor</a:t>
            </a:r>
            <a:r>
              <a:rPr lang="pl-PL" sz="4000" b="1" dirty="0">
                <a:solidFill>
                  <a:schemeClr val="bg1"/>
                </a:solidFill>
                <a:latin typeface="Rockwell Extra Bold" panose="02060903040505020403" pitchFamily="18" charset="0"/>
              </a:rPr>
              <a:t>.</a:t>
            </a:r>
          </a:p>
        </p:txBody>
      </p:sp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id="{E4274832-DCBE-4037-AB53-6AC50F397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23">
        <p:dissolve/>
      </p:transition>
    </mc:Choice>
    <mc:Fallback xmlns="">
      <p:transition spd="slow" advTm="1082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D58D44-FB99-4E51-8756-B40A99C3D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B1BCFEB-AA91-4D7D-8720-D7EA2FE6E67C}"/>
              </a:ext>
            </a:extLst>
          </p:cNvPr>
          <p:cNvSpPr/>
          <p:nvPr/>
        </p:nvSpPr>
        <p:spPr>
          <a:xfrm>
            <a:off x="1052384" y="1843950"/>
            <a:ext cx="10087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Saint Nicholas, according to Polish folk beliefs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ockwell Extra Bold" panose="02060903040505020403" pitchFamily="18" charset="0"/>
              </a:rPr>
              <a:t> also gave presents to animals.</a:t>
            </a:r>
            <a:endParaRPr lang="pl-PL" sz="40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9F9382D9-CC35-4D9C-A9C1-DC320362A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156">
        <p:dissolve/>
      </p:transition>
    </mc:Choice>
    <mc:Fallback xmlns="">
      <p:transition spd="slow" advTm="815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28C5D4CF-9534-C44C-96E5-50CAA3F8E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5184136-6A59-E542-B413-89439CD79417}"/>
              </a:ext>
            </a:extLst>
          </p:cNvPr>
          <p:cNvSpPr txBox="1"/>
          <p:nvPr/>
        </p:nvSpPr>
        <p:spPr>
          <a:xfrm>
            <a:off x="331409" y="1911046"/>
            <a:ext cx="57645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6000">
                <a:solidFill>
                  <a:schemeClr val="bg1"/>
                </a:solidFill>
                <a:latin typeface="Rockwell Extra Bold" panose="02060903040505020403" pitchFamily="18" charset="0"/>
              </a:rPr>
              <a:t>Christmas carols</a:t>
            </a: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336D2E08-B5DF-4A7E-8B5F-62154586B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762">
        <p:dissolve/>
      </p:transition>
    </mc:Choice>
    <mc:Fallback xmlns="">
      <p:transition spd="slow" advTm="476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466</Words>
  <Application>Microsoft Office PowerPoint</Application>
  <PresentationFormat>Panoramiczny</PresentationFormat>
  <Paragraphs>40</Paragraphs>
  <Slides>25</Slides>
  <Notes>0</Notes>
  <HiddenSlides>0</HiddenSlides>
  <MMClips>26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Rockwell Extra Bold</vt:lpstr>
      <vt:lpstr>Rockwell Nova Extra 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komp</dc:creator>
  <cp:lastModifiedBy>Acer</cp:lastModifiedBy>
  <cp:revision>27</cp:revision>
  <dcterms:created xsi:type="dcterms:W3CDTF">2019-12-04T17:55:32Z</dcterms:created>
  <dcterms:modified xsi:type="dcterms:W3CDTF">2019-12-13T09:45:22Z</dcterms:modified>
</cp:coreProperties>
</file>